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6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7F64E-930E-41DA-AB23-A33A9CC79EBA}" type="datetimeFigureOut">
              <a:rPr lang="hr-HR"/>
              <a:pPr>
                <a:defRPr/>
              </a:pPr>
              <a:t>25.2.2019.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CB6FE-4A51-47C1-9FF0-6462BEB808C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38919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CAA9A-92E2-464A-AE63-88C7F56D1A17}" type="datetimeFigureOut">
              <a:rPr lang="hr-HR"/>
              <a:pPr>
                <a:defRPr/>
              </a:pPr>
              <a:t>25.2.2019.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76A70-125D-466E-AF9D-55544B5E0475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8513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F492A-AF28-45F4-9CBF-56989909BCA6}" type="datetimeFigureOut">
              <a:rPr lang="hr-HR"/>
              <a:pPr>
                <a:defRPr/>
              </a:pPr>
              <a:t>25.2.2019.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A04CC-7233-41F9-B666-34E6FBA40F9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2375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241E-61EC-403C-A377-C8007374C096}" type="datetimeFigureOut">
              <a:rPr lang="hr-HR"/>
              <a:pPr>
                <a:defRPr/>
              </a:pPr>
              <a:t>25.2.2019.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2F648-49BD-4CF9-9543-A35C09996D2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353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248F-FF35-439A-9A8C-10E78ED5A23E}" type="datetimeFigureOut">
              <a:rPr lang="hr-HR"/>
              <a:pPr>
                <a:defRPr/>
              </a:pPr>
              <a:t>25.2.2019.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7BCC8-5DF5-4CA0-8CA5-E6E27A17F75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85526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E0803-ECF4-46DD-87F5-512FC838A223}" type="datetimeFigureOut">
              <a:rPr lang="hr-HR"/>
              <a:pPr>
                <a:defRPr/>
              </a:pPr>
              <a:t>25.2.2019.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B00FB-672D-4F28-A910-43E02180DBC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6025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554DE-6924-4CB1-AFF5-20BFA78E197E}" type="datetimeFigureOut">
              <a:rPr lang="hr-HR"/>
              <a:pPr>
                <a:defRPr/>
              </a:pPr>
              <a:t>25.2.2019.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A614E-E9F0-4A9C-BA33-A8A68D5D30A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7210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42F05-16FF-455A-8553-1F33C5965A33}" type="datetimeFigureOut">
              <a:rPr lang="hr-HR"/>
              <a:pPr>
                <a:defRPr/>
              </a:pPr>
              <a:t>25.2.2019.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D43E8-D2D5-45FA-BD28-3FAA28FF2C3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5116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60E33-B0A0-49C4-8A56-E18BEAEE50D3}" type="datetimeFigureOut">
              <a:rPr lang="hr-HR"/>
              <a:pPr>
                <a:defRPr/>
              </a:pPr>
              <a:t>25.2.2019.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78A9E-C8EB-4E6A-9D82-9CF9D89EC7F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81837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839FC-3EC6-4E3B-969B-25A6FB78126B}" type="datetimeFigureOut">
              <a:rPr lang="hr-HR"/>
              <a:pPr>
                <a:defRPr/>
              </a:pPr>
              <a:t>25.2.2019.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747A3-0E69-4D45-9536-5A7BCFDE96A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0335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D1F82-79F5-44D0-8381-7F6D9F26AA28}" type="datetimeFigureOut">
              <a:rPr lang="hr-HR"/>
              <a:pPr>
                <a:defRPr/>
              </a:pPr>
              <a:t>25.2.2019.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A4E34-3948-499D-8B4D-476663F032EA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8026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3ADF38-6F83-49BF-B2FE-14A13E86C6C5}" type="datetimeFigureOut">
              <a:rPr lang="hr-HR"/>
              <a:pPr>
                <a:defRPr/>
              </a:pPr>
              <a:t>25.2.2019.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2ADA7E0-62D9-406D-BD51-B11DC3C51AF5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7176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3.amazonaws.com/fcassets/assets/websites/2387/34702/page_22202316623606876361495786531313685004867357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4592">
            <a:off x="451645" y="632614"/>
            <a:ext cx="4664075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http://4.bp.blogspot.com/-WovrPrgDYeo/UIrpw3qdjpI/AAAAAAAABWc/e57FrNvkLBc/s1600/img1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" t="6433" b="3497"/>
          <a:stretch>
            <a:fillRect/>
          </a:stretch>
        </p:blipFill>
        <p:spPr bwMode="auto">
          <a:xfrm rot="1319436">
            <a:off x="5591066" y="671775"/>
            <a:ext cx="4343400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http://croatia.ch/sport/prilozi4/images/120815/120810_clip_image00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266" y="3214707"/>
            <a:ext cx="4154461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1735769" y="3814124"/>
            <a:ext cx="20177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hr-HR" altLang="sr-Latn-RS" sz="2800" b="1" dirty="0">
                <a:solidFill>
                  <a:srgbClr val="FF0000"/>
                </a:solidFill>
                <a:cs typeface="Arial" panose="020B0604020202020204" pitchFamily="34" charset="0"/>
              </a:rPr>
              <a:t>Što je to?</a:t>
            </a:r>
          </a:p>
        </p:txBody>
      </p:sp>
      <p:sp>
        <p:nvSpPr>
          <p:cNvPr id="8" name="TekstniOkvir 7"/>
          <p:cNvSpPr txBox="1">
            <a:spLocks noChangeArrowheads="1"/>
          </p:cNvSpPr>
          <p:nvPr/>
        </p:nvSpPr>
        <p:spPr bwMode="auto">
          <a:xfrm>
            <a:off x="330248" y="4562458"/>
            <a:ext cx="29416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hr-HR" altLang="sr-Latn-RS" sz="2800" b="1" dirty="0">
                <a:solidFill>
                  <a:srgbClr val="FF0000"/>
                </a:solidFill>
                <a:cs typeface="Arial" panose="020B0604020202020204" pitchFamily="34" charset="0"/>
              </a:rPr>
              <a:t>Novinski članci</a:t>
            </a:r>
          </a:p>
        </p:txBody>
      </p:sp>
      <p:sp>
        <p:nvSpPr>
          <p:cNvPr id="9" name="TekstniOkvir 8"/>
          <p:cNvSpPr txBox="1">
            <a:spLocks noChangeArrowheads="1"/>
          </p:cNvSpPr>
          <p:nvPr/>
        </p:nvSpPr>
        <p:spPr bwMode="auto">
          <a:xfrm>
            <a:off x="330248" y="5360312"/>
            <a:ext cx="30289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hr-HR" altLang="sr-Latn-RS" sz="2800" b="1" dirty="0">
                <a:solidFill>
                  <a:srgbClr val="FF0000"/>
                </a:solidFill>
                <a:cs typeface="Arial" panose="020B0604020202020204" pitchFamily="34" charset="0"/>
              </a:rPr>
              <a:t>Po čemu se oni razlikuju od običnog teksta?</a:t>
            </a:r>
          </a:p>
        </p:txBody>
      </p:sp>
      <p:sp>
        <p:nvSpPr>
          <p:cNvPr id="10" name="TekstniOkvir 9"/>
          <p:cNvSpPr txBox="1">
            <a:spLocks noChangeArrowheads="1"/>
          </p:cNvSpPr>
          <p:nvPr/>
        </p:nvSpPr>
        <p:spPr bwMode="auto">
          <a:xfrm>
            <a:off x="9496958" y="3715166"/>
            <a:ext cx="2657408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hr-HR" altLang="sr-Latn-RS" sz="2800" b="1" dirty="0">
                <a:solidFill>
                  <a:srgbClr val="FF0000"/>
                </a:solidFill>
                <a:cs typeface="Arial" panose="020B0604020202020204" pitchFamily="34" charset="0"/>
              </a:rPr>
              <a:t>Napisani su u stupcima, mogu imati crtu između stupaca, imaju broj stranice, naziv i datum na vrhu </a:t>
            </a:r>
          </a:p>
        </p:txBody>
      </p:sp>
    </p:spTree>
    <p:extLst>
      <p:ext uri="{BB962C8B-B14F-4D97-AF65-F5344CB8AC3E}">
        <p14:creationId xmlns:p14="http://schemas.microsoft.com/office/powerpoint/2010/main" val="63716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/>
          </p:cNvSpPr>
          <p:nvPr>
            <p:ph type="title"/>
          </p:nvPr>
        </p:nvSpPr>
        <p:spPr>
          <a:xfrm>
            <a:off x="609600" y="7938"/>
            <a:ext cx="10972800" cy="1447800"/>
          </a:xfrm>
        </p:spPr>
        <p:txBody>
          <a:bodyPr/>
          <a:lstStyle/>
          <a:p>
            <a:pPr eaLnBrk="1" hangingPunct="1"/>
            <a:r>
              <a:rPr lang="hr-HR" altLang="sr-Latn-RS" sz="4000" b="1" u="sng" dirty="0" smtClean="0"/>
              <a:t>Oblikovanje zaglavlja i podnožja, </a:t>
            </a:r>
            <a:br>
              <a:rPr lang="hr-HR" altLang="sr-Latn-RS" sz="4000" b="1" u="sng" dirty="0" smtClean="0"/>
            </a:br>
            <a:r>
              <a:rPr lang="hr-HR" altLang="sr-Latn-RS" sz="4000" b="1" u="sng" dirty="0" smtClean="0"/>
              <a:t>pisanje u više stupaca, stilovi</a:t>
            </a:r>
            <a:endParaRPr lang="hr-HR" altLang="sr-Latn-RS" sz="4000" dirty="0" smtClean="0"/>
          </a:p>
        </p:txBody>
      </p:sp>
      <p:sp>
        <p:nvSpPr>
          <p:cNvPr id="9219" name="Rezervirano mjesto sadržaja 2"/>
          <p:cNvSpPr>
            <a:spLocks noGrp="1"/>
          </p:cNvSpPr>
          <p:nvPr>
            <p:ph idx="1"/>
          </p:nvPr>
        </p:nvSpPr>
        <p:spPr>
          <a:xfrm>
            <a:off x="1524000" y="1455738"/>
            <a:ext cx="9144000" cy="5300662"/>
          </a:xfrm>
        </p:spPr>
        <p:txBody>
          <a:bodyPr/>
          <a:lstStyle/>
          <a:p>
            <a:pPr eaLnBrk="1" hangingPunct="1"/>
            <a:r>
              <a:rPr lang="hr-HR" altLang="sr-Latn-RS" sz="2800" dirty="0"/>
              <a:t>ZAGLAVLJE I PODNOŽJE </a:t>
            </a:r>
          </a:p>
          <a:p>
            <a:pPr lvl="1" eaLnBrk="1" hangingPunct="1"/>
            <a:r>
              <a:rPr lang="hr-HR" altLang="sr-Latn-RS" dirty="0" smtClean="0"/>
              <a:t>Izbornik Umetanje – Zaglavlje ili Podnožje</a:t>
            </a:r>
          </a:p>
          <a:p>
            <a:pPr lvl="1" eaLnBrk="1" hangingPunct="1"/>
            <a:r>
              <a:rPr lang="hr-HR" altLang="sr-Latn-RS" dirty="0" smtClean="0"/>
              <a:t>prazni prostor uz gornju i donju marginu</a:t>
            </a:r>
          </a:p>
          <a:p>
            <a:pPr lvl="1" eaLnBrk="1" hangingPunct="1"/>
            <a:r>
              <a:rPr lang="hr-HR" altLang="sr-Latn-RS" dirty="0" smtClean="0"/>
              <a:t>može sadržavati naslov, datum, vrijeme, broj stranice</a:t>
            </a:r>
          </a:p>
          <a:p>
            <a:pPr lvl="1" eaLnBrk="1" hangingPunct="1"/>
            <a:r>
              <a:rPr lang="hr-HR" altLang="sr-Latn-RS" dirty="0" smtClean="0"/>
              <a:t>pojavljuje se na svim stranicama</a:t>
            </a:r>
          </a:p>
          <a:p>
            <a:pPr lvl="1" eaLnBrk="1" hangingPunct="1"/>
            <a:r>
              <a:rPr lang="hr-HR" altLang="sr-Latn-RS" dirty="0" smtClean="0"/>
              <a:t>Uređivanje - Alati </a:t>
            </a:r>
            <a:r>
              <a:rPr lang="hr-HR" altLang="sr-Latn-RS" dirty="0" smtClean="0"/>
              <a:t>za zaglavlja </a:t>
            </a:r>
            <a:r>
              <a:rPr lang="hr-HR" altLang="sr-Latn-RS" dirty="0" smtClean="0"/>
              <a:t>i podnožja - Dizajn</a:t>
            </a:r>
          </a:p>
          <a:p>
            <a:pPr eaLnBrk="1" hangingPunct="1"/>
            <a:r>
              <a:rPr lang="hr-HR" altLang="sr-Latn-RS" sz="2800" dirty="0"/>
              <a:t>STUPCI</a:t>
            </a:r>
          </a:p>
          <a:p>
            <a:pPr lvl="1" eaLnBrk="1" hangingPunct="1"/>
            <a:r>
              <a:rPr lang="hr-HR" altLang="sr-Latn-RS" dirty="0" smtClean="0"/>
              <a:t>Izbornik </a:t>
            </a:r>
            <a:r>
              <a:rPr lang="hr-HR" altLang="sr-Latn-RS" dirty="0" smtClean="0"/>
              <a:t>Raspored – STUPCI</a:t>
            </a:r>
          </a:p>
          <a:p>
            <a:pPr eaLnBrk="1" hangingPunct="1"/>
            <a:r>
              <a:rPr lang="hr-HR" altLang="sr-Latn-RS" dirty="0" smtClean="0"/>
              <a:t>STILOVI </a:t>
            </a:r>
          </a:p>
          <a:p>
            <a:pPr lvl="1" eaLnBrk="1" hangingPunct="1"/>
            <a:r>
              <a:rPr lang="hr-HR" altLang="sr-Latn-RS" dirty="0" smtClean="0"/>
              <a:t>jednoliko oblikovanje teksta (na kartici POLAZNO)</a:t>
            </a:r>
            <a:endParaRPr lang="hr-HR" altLang="sr-Latn-RS" dirty="0" smtClean="0"/>
          </a:p>
          <a:p>
            <a:pPr eaLnBrk="1" hangingPunct="1"/>
            <a:endParaRPr lang="hr-HR" alt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32387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47850" y="1498600"/>
            <a:ext cx="8229600" cy="41021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Mi ćemo danas naučiti uređivati tekst kao da smo novinari</a:t>
            </a:r>
            <a:r>
              <a:rPr lang="hr-HR" dirty="0" smtClean="0"/>
              <a:t>.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Pa ćemo naučiti: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63032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r-HR" dirty="0"/>
              <a:t>Oblikovanje zaglavlja i podnožja, pisanje u više stupaca, stilovi</a:t>
            </a:r>
            <a:endParaRPr lang="hr-HR" altLang="sr-Latn-RS" dirty="0" smtClean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hr-HR" dirty="0" smtClean="0"/>
              <a:t>6. </a:t>
            </a:r>
            <a:r>
              <a:rPr lang="hr-HR" dirty="0" smtClean="0"/>
              <a:t>razred</a:t>
            </a:r>
          </a:p>
        </p:txBody>
      </p:sp>
    </p:spTree>
    <p:extLst>
      <p:ext uri="{BB962C8B-B14F-4D97-AF65-F5344CB8AC3E}">
        <p14:creationId xmlns:p14="http://schemas.microsoft.com/office/powerpoint/2010/main" val="32433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/>
          <p:cNvGrpSpPr>
            <a:grpSpLocks/>
          </p:cNvGrpSpPr>
          <p:nvPr/>
        </p:nvGrpSpPr>
        <p:grpSpPr bwMode="auto">
          <a:xfrm>
            <a:off x="1703388" y="146050"/>
            <a:ext cx="3960812" cy="6623050"/>
            <a:chOff x="179512" y="146619"/>
            <a:chExt cx="3960813" cy="6622481"/>
          </a:xfrm>
        </p:grpSpPr>
        <p:grpSp>
          <p:nvGrpSpPr>
            <p:cNvPr id="5133" name="Grupa 5"/>
            <p:cNvGrpSpPr>
              <a:grpSpLocks/>
            </p:cNvGrpSpPr>
            <p:nvPr/>
          </p:nvGrpSpPr>
          <p:grpSpPr bwMode="auto">
            <a:xfrm>
              <a:off x="179512" y="146619"/>
              <a:ext cx="3960813" cy="6622481"/>
              <a:chOff x="179512" y="146619"/>
              <a:chExt cx="3960813" cy="6622481"/>
            </a:xfrm>
          </p:grpSpPr>
          <p:pic>
            <p:nvPicPr>
              <p:cNvPr id="513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84" t="2672" r="64862" b="63367"/>
              <a:stretch>
                <a:fillRect/>
              </a:stretch>
            </p:blipFill>
            <p:spPr bwMode="auto">
              <a:xfrm>
                <a:off x="179512" y="146619"/>
                <a:ext cx="2374344" cy="2953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6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955" t="29250" r="33560" b="36050"/>
              <a:stretch>
                <a:fillRect/>
              </a:stretch>
            </p:blipFill>
            <p:spPr bwMode="auto">
              <a:xfrm>
                <a:off x="179512" y="3384550"/>
                <a:ext cx="3960813" cy="3384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Pravokutnik 9"/>
            <p:cNvSpPr/>
            <p:nvPr/>
          </p:nvSpPr>
          <p:spPr>
            <a:xfrm rot="20309907">
              <a:off x="1676852" y="2951849"/>
              <a:ext cx="1436611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r-HR" sz="3200" b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Stupci</a:t>
              </a:r>
            </a:p>
          </p:txBody>
        </p:sp>
      </p:grpSp>
      <p:grpSp>
        <p:nvGrpSpPr>
          <p:cNvPr id="15" name="Grupa 14"/>
          <p:cNvGrpSpPr>
            <a:grpSpLocks/>
          </p:cNvGrpSpPr>
          <p:nvPr/>
        </p:nvGrpSpPr>
        <p:grpSpPr bwMode="auto">
          <a:xfrm>
            <a:off x="4440239" y="333375"/>
            <a:ext cx="6086475" cy="5767388"/>
            <a:chOff x="2915816" y="332656"/>
            <a:chExt cx="6086321" cy="5768267"/>
          </a:xfrm>
        </p:grpSpPr>
        <p:grpSp>
          <p:nvGrpSpPr>
            <p:cNvPr id="5127" name="Grupa 8"/>
            <p:cNvGrpSpPr>
              <a:grpSpLocks/>
            </p:cNvGrpSpPr>
            <p:nvPr/>
          </p:nvGrpSpPr>
          <p:grpSpPr bwMode="auto">
            <a:xfrm>
              <a:off x="2915816" y="332656"/>
              <a:ext cx="6051689" cy="5768267"/>
              <a:chOff x="2915816" y="332656"/>
              <a:chExt cx="6051689" cy="5768267"/>
            </a:xfrm>
          </p:grpSpPr>
          <p:grpSp>
            <p:nvGrpSpPr>
              <p:cNvPr id="5129" name="Grupa 6"/>
              <p:cNvGrpSpPr>
                <a:grpSpLocks/>
              </p:cNvGrpSpPr>
              <p:nvPr/>
            </p:nvGrpSpPr>
            <p:grpSpPr bwMode="auto">
              <a:xfrm>
                <a:off x="2915816" y="332656"/>
                <a:ext cx="6051689" cy="5768267"/>
                <a:chOff x="2915816" y="332656"/>
                <a:chExt cx="6051689" cy="5768267"/>
              </a:xfrm>
            </p:grpSpPr>
            <p:pic>
              <p:nvPicPr>
                <p:cNvPr id="5131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854" t="4553" r="17213" b="20718"/>
                <a:stretch>
                  <a:fillRect/>
                </a:stretch>
              </p:blipFill>
              <p:spPr bwMode="auto">
                <a:xfrm>
                  <a:off x="5296838" y="1268760"/>
                  <a:ext cx="2581028" cy="4832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32" name="Picture 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2" r="14108" b="86464"/>
                <a:stretch>
                  <a:fillRect/>
                </a:stretch>
              </p:blipFill>
              <p:spPr bwMode="auto">
                <a:xfrm>
                  <a:off x="2915816" y="332656"/>
                  <a:ext cx="6051689" cy="7629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8" name="Pravokutnik 7"/>
              <p:cNvSpPr/>
              <p:nvPr/>
            </p:nvSpPr>
            <p:spPr>
              <a:xfrm>
                <a:off x="5219220" y="1196388"/>
                <a:ext cx="792143" cy="5049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hr-HR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6" name="Pravokutnik 15"/>
            <p:cNvSpPr/>
            <p:nvPr/>
          </p:nvSpPr>
          <p:spPr>
            <a:xfrm rot="20309907">
              <a:off x="4926982" y="2468323"/>
              <a:ext cx="4075155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r-HR" sz="3200" b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Zaglavlje i podnožje</a:t>
              </a:r>
            </a:p>
          </p:txBody>
        </p:sp>
      </p:grpSp>
      <p:grpSp>
        <p:nvGrpSpPr>
          <p:cNvPr id="14" name="Grupa 13"/>
          <p:cNvGrpSpPr>
            <a:grpSpLocks/>
          </p:cNvGrpSpPr>
          <p:nvPr/>
        </p:nvGrpSpPr>
        <p:grpSpPr bwMode="auto">
          <a:xfrm>
            <a:off x="4895851" y="1992313"/>
            <a:ext cx="1535113" cy="868362"/>
            <a:chOff x="3371974" y="1991684"/>
            <a:chExt cx="1535570" cy="868451"/>
          </a:xfrm>
        </p:grpSpPr>
        <p:pic>
          <p:nvPicPr>
            <p:cNvPr id="5125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07" t="8855" r="54231" b="89207"/>
            <a:stretch>
              <a:fillRect/>
            </a:stretch>
          </p:blipFill>
          <p:spPr bwMode="auto">
            <a:xfrm>
              <a:off x="3371974" y="1991684"/>
              <a:ext cx="876777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Pravokutnik 16"/>
            <p:cNvSpPr/>
            <p:nvPr/>
          </p:nvSpPr>
          <p:spPr>
            <a:xfrm rot="20309907">
              <a:off x="3400400" y="2275360"/>
              <a:ext cx="1507144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r-HR" sz="3200" b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Prored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601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t="23344" r="25000" b="33836"/>
          <a:stretch>
            <a:fillRect/>
          </a:stretch>
        </p:blipFill>
        <p:spPr bwMode="auto">
          <a:xfrm>
            <a:off x="1524000" y="0"/>
            <a:ext cx="8172450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8" t="57585" r="25882" b="24239"/>
          <a:stretch>
            <a:fillRect/>
          </a:stretch>
        </p:blipFill>
        <p:spPr bwMode="auto">
          <a:xfrm>
            <a:off x="1774826" y="5157788"/>
            <a:ext cx="6049963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70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82" y="378689"/>
            <a:ext cx="7852818" cy="425681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657" y="4927600"/>
            <a:ext cx="9221143" cy="179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28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826" y="685800"/>
            <a:ext cx="9457892" cy="32639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826" y="4772630"/>
            <a:ext cx="9457893" cy="184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23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4" t="2672" r="64862" b="63367"/>
          <a:stretch>
            <a:fillRect/>
          </a:stretch>
        </p:blipFill>
        <p:spPr bwMode="auto">
          <a:xfrm>
            <a:off x="1631951" y="115888"/>
            <a:ext cx="26638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5" t="29250" r="33560" b="36050"/>
          <a:stretch>
            <a:fillRect/>
          </a:stretch>
        </p:blipFill>
        <p:spPr bwMode="auto">
          <a:xfrm>
            <a:off x="5159376" y="1268413"/>
            <a:ext cx="39608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avni poveznik sa strelicom 4"/>
          <p:cNvCxnSpPr/>
          <p:nvPr/>
        </p:nvCxnSpPr>
        <p:spPr>
          <a:xfrm flipV="1">
            <a:off x="3648075" y="1916114"/>
            <a:ext cx="1511300" cy="13684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9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1" t="5290" r="48917" b="91086"/>
          <a:stretch>
            <a:fillRect/>
          </a:stretch>
        </p:blipFill>
        <p:spPr bwMode="auto">
          <a:xfrm>
            <a:off x="1992313" y="3716339"/>
            <a:ext cx="52705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92" t="5624" r="40646" b="91422"/>
          <a:stretch>
            <a:fillRect/>
          </a:stretch>
        </p:blipFill>
        <p:spPr bwMode="auto">
          <a:xfrm>
            <a:off x="2063751" y="2708276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6" t="5544" r="45044" b="91174"/>
          <a:stretch>
            <a:fillRect/>
          </a:stretch>
        </p:blipFill>
        <p:spPr bwMode="auto">
          <a:xfrm>
            <a:off x="2135188" y="476251"/>
            <a:ext cx="5762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2" t="35367" r="54486" b="61153"/>
          <a:stretch>
            <a:fillRect/>
          </a:stretch>
        </p:blipFill>
        <p:spPr bwMode="auto">
          <a:xfrm>
            <a:off x="1992314" y="1557338"/>
            <a:ext cx="7191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niOkvir 8"/>
          <p:cNvSpPr txBox="1">
            <a:spLocks noChangeArrowheads="1"/>
          </p:cNvSpPr>
          <p:nvPr/>
        </p:nvSpPr>
        <p:spPr bwMode="auto">
          <a:xfrm>
            <a:off x="5448301" y="549276"/>
            <a:ext cx="2447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hr-HR" altLang="sr-Latn-R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ZAGLAVLJE</a:t>
            </a:r>
          </a:p>
        </p:txBody>
      </p:sp>
      <p:sp>
        <p:nvSpPr>
          <p:cNvPr id="10" name="TekstniOkvir 9"/>
          <p:cNvSpPr txBox="1">
            <a:spLocks noChangeArrowheads="1"/>
          </p:cNvSpPr>
          <p:nvPr/>
        </p:nvSpPr>
        <p:spPr bwMode="auto">
          <a:xfrm>
            <a:off x="5448301" y="1844676"/>
            <a:ext cx="2447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hr-HR" altLang="sr-Latn-R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PODNOŽJE</a:t>
            </a:r>
          </a:p>
        </p:txBody>
      </p:sp>
      <p:sp>
        <p:nvSpPr>
          <p:cNvPr id="11" name="TekstniOkvir 10"/>
          <p:cNvSpPr txBox="1">
            <a:spLocks noChangeArrowheads="1"/>
          </p:cNvSpPr>
          <p:nvPr/>
        </p:nvSpPr>
        <p:spPr bwMode="auto">
          <a:xfrm>
            <a:off x="5664201" y="4724401"/>
            <a:ext cx="2447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hr-HR" altLang="sr-Latn-R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STUPCI</a:t>
            </a:r>
          </a:p>
        </p:txBody>
      </p:sp>
      <p:sp>
        <p:nvSpPr>
          <p:cNvPr id="12" name="TekstniOkvir 11"/>
          <p:cNvSpPr txBox="1">
            <a:spLocks noChangeArrowheads="1"/>
          </p:cNvSpPr>
          <p:nvPr/>
        </p:nvSpPr>
        <p:spPr bwMode="auto">
          <a:xfrm>
            <a:off x="5591175" y="5661026"/>
            <a:ext cx="2736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hr-HR" altLang="sr-Latn-R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BROJ STRANICE</a:t>
            </a:r>
          </a:p>
        </p:txBody>
      </p:sp>
      <p:pic>
        <p:nvPicPr>
          <p:cNvPr id="82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7035" r="82306" b="80414"/>
          <a:stretch>
            <a:fillRect/>
          </a:stretch>
        </p:blipFill>
        <p:spPr bwMode="auto">
          <a:xfrm>
            <a:off x="1992313" y="4724400"/>
            <a:ext cx="57626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0" t="11934" r="82793" b="83815"/>
          <a:stretch>
            <a:fillRect/>
          </a:stretch>
        </p:blipFill>
        <p:spPr bwMode="auto">
          <a:xfrm>
            <a:off x="1992313" y="5589589"/>
            <a:ext cx="3603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niOkvir 14"/>
          <p:cNvSpPr txBox="1">
            <a:spLocks noChangeArrowheads="1"/>
          </p:cNvSpPr>
          <p:nvPr/>
        </p:nvSpPr>
        <p:spPr bwMode="auto">
          <a:xfrm>
            <a:off x="5591176" y="3860801"/>
            <a:ext cx="2449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hr-HR" altLang="sr-Latn-R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PORTRET</a:t>
            </a:r>
          </a:p>
        </p:txBody>
      </p:sp>
      <p:sp>
        <p:nvSpPr>
          <p:cNvPr id="16" name="TekstniOkvir 15"/>
          <p:cNvSpPr txBox="1">
            <a:spLocks noChangeArrowheads="1"/>
          </p:cNvSpPr>
          <p:nvPr/>
        </p:nvSpPr>
        <p:spPr bwMode="auto">
          <a:xfrm>
            <a:off x="5591176" y="2708276"/>
            <a:ext cx="2449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hr-HR" altLang="sr-Latn-R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PEJZAŽ</a:t>
            </a:r>
          </a:p>
        </p:txBody>
      </p:sp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7" t="8855" r="54231" b="89207"/>
          <a:stretch>
            <a:fillRect/>
          </a:stretch>
        </p:blipFill>
        <p:spPr bwMode="auto">
          <a:xfrm>
            <a:off x="1774825" y="6237289"/>
            <a:ext cx="768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kstniOkvir 17"/>
          <p:cNvSpPr txBox="1">
            <a:spLocks noChangeArrowheads="1"/>
          </p:cNvSpPr>
          <p:nvPr/>
        </p:nvSpPr>
        <p:spPr bwMode="auto">
          <a:xfrm>
            <a:off x="5735639" y="6381751"/>
            <a:ext cx="1944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hr-HR" altLang="sr-Latn-R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PRORED</a:t>
            </a:r>
          </a:p>
        </p:txBody>
      </p:sp>
    </p:spTree>
    <p:extLst>
      <p:ext uri="{BB962C8B-B14F-4D97-AF65-F5344CB8AC3E}">
        <p14:creationId xmlns:p14="http://schemas.microsoft.com/office/powerpoint/2010/main" val="103828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28351 -0.17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-0.29132 -0.4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66" y="-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-0.29913 -0.411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-2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66667E-6 L -0.26788 0.47245 " pathEditMode="relative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29914 0.2921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29914 0.2604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-0.27951 -0.0020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132</Words>
  <Application>Microsoft Office PowerPoint</Application>
  <PresentationFormat>Široki zaslon</PresentationFormat>
  <Paragraphs>28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tema</vt:lpstr>
      <vt:lpstr>PowerPoint prezentacija</vt:lpstr>
      <vt:lpstr>Mi ćemo danas naučiti uređivati tekst kao da smo novinari.  Pa ćemo naučiti:</vt:lpstr>
      <vt:lpstr>Oblikovanje zaglavlja i podnožja, pisanje u više stupaca, stilovi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Oblikovanje zaglavlja i podnožja,  pisanje u više stupaca, stilovi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Bakarići</dc:creator>
  <cp:lastModifiedBy>Bakarići</cp:lastModifiedBy>
  <cp:revision>4</cp:revision>
  <dcterms:created xsi:type="dcterms:W3CDTF">2019-02-25T06:40:56Z</dcterms:created>
  <dcterms:modified xsi:type="dcterms:W3CDTF">2019-02-25T07:02:03Z</dcterms:modified>
</cp:coreProperties>
</file>