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grpSp>
        <p:nvGrpSpPr>
          <p:cNvPr id="4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grpSp>
        <p:nvGrpSpPr>
          <p:cNvPr id="5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Kliknite da biste uredili stil naslova matrice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Kliknite da biste uredili stil naslova matrice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4" name="Group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5" name="Group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Pritisnite ikonu za dodavanje slike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Kliknite da biste uredili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71A2E2B-D987-4F2B-BF4E-997C4F5C1B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7D050E45-D852-477A-98F4-C242FDAE4664}" type="datetimeFigureOut">
              <a:rPr lang="hr-HR" smtClean="0"/>
              <a:pPr/>
              <a:t>16.5.2018.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naindia.com/lifestyle/report-mother-s-day-special-exemplary-moms-of-the-animal-kingdom-2210224" TargetMode="External"/><Relationship Id="rId3" Type="http://schemas.openxmlformats.org/officeDocument/2006/relationships/hyperlink" Target="http://biologija.com.hr/modules/AMS/article.php?storyid=8959" TargetMode="External"/><Relationship Id="rId7" Type="http://schemas.openxmlformats.org/officeDocument/2006/relationships/hyperlink" Target="http://www.princetonmagazine.com/best-moms-in-the-animal-kingdom/" TargetMode="External"/><Relationship Id="rId2" Type="http://schemas.openxmlformats.org/officeDocument/2006/relationships/hyperlink" Target="http://www.enciklopedija.hr/natuknica.aspx?id=185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mithsonianmag.com/science-nature/what-animal-is-the-best-mother-158591597/" TargetMode="External"/><Relationship Id="rId5" Type="http://schemas.openxmlformats.org/officeDocument/2006/relationships/hyperlink" Target="https://geek.hr/znanost/clanak/muzjaci-koji-brinu-o-potomstvu-imaju-veci-mozak/" TargetMode="External"/><Relationship Id="rId4" Type="http://schemas.openxmlformats.org/officeDocument/2006/relationships/hyperlink" Target="http://biologija.com.hr/modules/AMS/article.php?storyid=8316" TargetMode="External"/><Relationship Id="rId9" Type="http://schemas.openxmlformats.org/officeDocument/2006/relationships/hyperlink" Target="https://www.huffingtonpost.co.uk/-frontier/the-most-devoted-parents-_b_8627482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71800" y="692696"/>
            <a:ext cx="8640960" cy="3744415"/>
          </a:xfrm>
        </p:spPr>
        <p:txBody>
          <a:bodyPr>
            <a:normAutofit/>
          </a:bodyPr>
          <a:lstStyle/>
          <a:p>
            <a:r>
              <a:rPr lang="hr-HR" sz="5400" b="1" dirty="0"/>
              <a:t>RODITELJSTVO </a:t>
            </a:r>
            <a:r>
              <a:rPr lang="hr-HR" sz="5400" dirty="0"/>
              <a:t/>
            </a:r>
            <a:br>
              <a:rPr lang="hr-HR" sz="5400" dirty="0"/>
            </a:br>
            <a:r>
              <a:rPr lang="hr-HR" sz="5400" b="1" dirty="0"/>
              <a:t>U CARSTVU ŽIVOTINJA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67944" y="4293096"/>
            <a:ext cx="6400800" cy="985664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Međunarodni dan obitelji</a:t>
            </a:r>
          </a:p>
          <a:p>
            <a:r>
              <a:rPr lang="hr-HR" dirty="0" smtClean="0"/>
              <a:t> 15. svibnja 2018</a:t>
            </a:r>
            <a:r>
              <a:rPr lang="hr-HR" dirty="0" smtClean="0"/>
              <a:t>.</a:t>
            </a:r>
          </a:p>
          <a:p>
            <a:r>
              <a:rPr lang="hr-HR" dirty="0" smtClean="0"/>
              <a:t>Oš </a:t>
            </a:r>
            <a:r>
              <a:rPr lang="hr-HR" dirty="0" err="1" smtClean="0"/>
              <a:t>Grigora</a:t>
            </a:r>
            <a:r>
              <a:rPr lang="hr-HR" dirty="0" smtClean="0"/>
              <a:t> </a:t>
            </a:r>
            <a:r>
              <a:rPr lang="hr-HR" smtClean="0"/>
              <a:t>Viteza Poljana</a:t>
            </a:r>
            <a:endParaRPr lang="hr-HR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764704"/>
            <a:ext cx="7920880" cy="5616624"/>
          </a:xfrm>
        </p:spPr>
        <p:txBody>
          <a:bodyPr>
            <a:normAutofit/>
          </a:bodyPr>
          <a:lstStyle/>
          <a:p>
            <a:r>
              <a:rPr lang="hr-HR" dirty="0" smtClean="0"/>
              <a:t>Mladunčad kitova ubojica često ostane s majkom cijeli svoj životni vijek, čak i kad sami dobiju potomstvo.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Pčele i mravi žive u kolonijama gdje su na čelu ženke kraljice usredotočene na parenje i razmnožavanje kako bi održale koloniju.</a:t>
            </a:r>
          </a:p>
          <a:p>
            <a:endParaRPr lang="hr-HR" dirty="0"/>
          </a:p>
        </p:txBody>
      </p:sp>
      <p:pic>
        <p:nvPicPr>
          <p:cNvPr id="4" name="Slika 3" descr="Slikovni rezultat za killer whal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4931981" cy="218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47307" cy="518457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Ženke krokodila se brinu za potomstvo i do dvije godine. Brane ih od ptica, guštera i drugih krokodila. Donose im hranu i komadaju na djeliće.</a:t>
            </a:r>
          </a:p>
          <a:p>
            <a:pPr>
              <a:buNone/>
            </a:pPr>
            <a:r>
              <a:rPr lang="hr-HR" dirty="0" smtClean="0"/>
              <a:t> Nakon dvije godine ženka postaje agresivna prema potomku, hvata ga raljama i trese. Poručuje da je vrijeme da od sada bude samostalan i brine se sam za sebe.</a:t>
            </a:r>
          </a:p>
          <a:p>
            <a:endParaRPr lang="hr-HR" dirty="0"/>
          </a:p>
        </p:txBody>
      </p:sp>
      <p:pic>
        <p:nvPicPr>
          <p:cNvPr id="6" name="Rezervirano mjesto sadržaja 5" descr="Slikovni rezultat za american alligator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1916832"/>
            <a:ext cx="4191322" cy="323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Beskralježnjaci i mužjaci kralježnjaka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Među beskralježnjacima brigu za potomstvo pokazuju pauci, škorpioni, rakovi i neki kukci </a:t>
            </a:r>
            <a:r>
              <a:rPr lang="hr-HR" dirty="0" err="1" smtClean="0"/>
              <a:t>npr</a:t>
            </a:r>
            <a:r>
              <a:rPr lang="hr-HR" dirty="0" smtClean="0"/>
              <a:t>. zlatice.</a:t>
            </a:r>
          </a:p>
          <a:p>
            <a:endParaRPr lang="hr-HR" dirty="0" smtClean="0"/>
          </a:p>
          <a:p>
            <a:r>
              <a:rPr lang="hr-HR" b="1" dirty="0" smtClean="0"/>
              <a:t>Primjeri gdje se mužjaci brinu za potomstvo</a:t>
            </a:r>
            <a:r>
              <a:rPr lang="hr-HR" dirty="0" smtClean="0"/>
              <a:t> su rjeđi, ali bitni za istaknuti. </a:t>
            </a:r>
          </a:p>
          <a:p>
            <a:endParaRPr lang="hr-HR" dirty="0" smtClean="0"/>
          </a:p>
          <a:p>
            <a:r>
              <a:rPr lang="hr-HR" dirty="0" smtClean="0"/>
              <a:t>Morski konjic nosi oplođena jajašca u trbušnoj šupljini i izbacuje ih kada se mali konjici izlegu. 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ovni rezultat za morski konji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3690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680519" cy="5184576"/>
          </a:xfrm>
        </p:spPr>
        <p:txBody>
          <a:bodyPr>
            <a:normAutofit lnSpcReduction="10000"/>
          </a:bodyPr>
          <a:lstStyle/>
          <a:p>
            <a:r>
              <a:rPr lang="hr-HR" dirty="0" err="1" smtClean="0"/>
              <a:t>Crvenokljuni</a:t>
            </a:r>
            <a:r>
              <a:rPr lang="hr-HR" dirty="0" smtClean="0"/>
              <a:t> labud je monogaman, vjeran ženki i brižan otac. Čuva teritorij dok majka labud leži na jajima, a mlade nosi na leđima kada se izlegu. 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Mužjak prerijske voluharice uređuje i brani brlog, čisti i grije mlade te pomaže ženki pri porodu :)</a:t>
            </a:r>
          </a:p>
          <a:p>
            <a:endParaRPr lang="hr-HR" dirty="0"/>
          </a:p>
        </p:txBody>
      </p:sp>
      <p:pic>
        <p:nvPicPr>
          <p:cNvPr id="6" name="Rezervirano mjesto sadržaja 5" descr="Slikovni rezultat za crvenokljuni labu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8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Slikovni rezultat za prerijska voluha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499588" cy="19442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496855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r-HR" dirty="0" smtClean="0"/>
              <a:t> </a:t>
            </a:r>
          </a:p>
          <a:p>
            <a:r>
              <a:rPr lang="hr-HR" dirty="0" smtClean="0"/>
              <a:t> Etologija </a:t>
            </a:r>
            <a:r>
              <a:rPr lang="hr-HR" dirty="0" smtClean="0">
                <a:hlinkClick r:id="rId2"/>
              </a:rPr>
              <a:t>http://www.enciklopedija.hr/</a:t>
            </a:r>
            <a:r>
              <a:rPr lang="hr-HR" dirty="0" err="1" smtClean="0">
                <a:hlinkClick r:id="rId2"/>
              </a:rPr>
              <a:t>natuknica.aspx</a:t>
            </a:r>
            <a:r>
              <a:rPr lang="hr-HR" dirty="0" smtClean="0">
                <a:hlinkClick r:id="rId2"/>
              </a:rPr>
              <a:t>?</a:t>
            </a:r>
            <a:r>
              <a:rPr lang="hr-HR" dirty="0" err="1" smtClean="0">
                <a:hlinkClick r:id="rId2"/>
              </a:rPr>
              <a:t>id</a:t>
            </a:r>
            <a:r>
              <a:rPr lang="hr-HR" dirty="0" smtClean="0">
                <a:hlinkClick r:id="rId2"/>
              </a:rPr>
              <a:t>=18540</a:t>
            </a:r>
            <a:endParaRPr lang="hr-HR" dirty="0" smtClean="0"/>
          </a:p>
          <a:p>
            <a:r>
              <a:rPr lang="hr-HR" dirty="0" smtClean="0"/>
              <a:t>Brižni roditelji – kako to rade gmazovi </a:t>
            </a:r>
            <a:r>
              <a:rPr lang="hr-HR" u="sng" dirty="0" smtClean="0">
                <a:hlinkClick r:id="rId3"/>
              </a:rPr>
              <a:t>http://biologija.com.hr/</a:t>
            </a:r>
            <a:r>
              <a:rPr lang="hr-HR" u="sng" dirty="0" err="1" smtClean="0">
                <a:hlinkClick r:id="rId3"/>
              </a:rPr>
              <a:t>modules</a:t>
            </a:r>
            <a:r>
              <a:rPr lang="hr-HR" u="sng" dirty="0" smtClean="0">
                <a:hlinkClick r:id="rId3"/>
              </a:rPr>
              <a:t>/AMS/</a:t>
            </a:r>
            <a:r>
              <a:rPr lang="hr-HR" u="sng" dirty="0" err="1" smtClean="0">
                <a:hlinkClick r:id="rId3"/>
              </a:rPr>
              <a:t>article.php</a:t>
            </a:r>
            <a:r>
              <a:rPr lang="hr-HR" u="sng" dirty="0" smtClean="0">
                <a:hlinkClick r:id="rId3"/>
              </a:rPr>
              <a:t>?</a:t>
            </a:r>
            <a:r>
              <a:rPr lang="hr-HR" u="sng" dirty="0" err="1" smtClean="0">
                <a:hlinkClick r:id="rId3"/>
              </a:rPr>
              <a:t>storyid</a:t>
            </a:r>
            <a:r>
              <a:rPr lang="hr-HR" u="sng" dirty="0" smtClean="0">
                <a:hlinkClick r:id="rId3"/>
              </a:rPr>
              <a:t>=8959</a:t>
            </a:r>
            <a:endParaRPr lang="hr-HR" dirty="0" smtClean="0"/>
          </a:p>
          <a:p>
            <a:r>
              <a:rPr lang="hr-HR" dirty="0" smtClean="0"/>
              <a:t>Brižni tate </a:t>
            </a:r>
            <a:r>
              <a:rPr lang="hr-HR" u="sng" dirty="0" smtClean="0">
                <a:hlinkClick r:id="rId4"/>
              </a:rPr>
              <a:t>http://biologija.com.hr/</a:t>
            </a:r>
            <a:r>
              <a:rPr lang="hr-HR" u="sng" dirty="0" err="1" smtClean="0">
                <a:hlinkClick r:id="rId4"/>
              </a:rPr>
              <a:t>modules</a:t>
            </a:r>
            <a:r>
              <a:rPr lang="hr-HR" u="sng" dirty="0" smtClean="0">
                <a:hlinkClick r:id="rId4"/>
              </a:rPr>
              <a:t>/AMS/</a:t>
            </a:r>
            <a:r>
              <a:rPr lang="hr-HR" u="sng" dirty="0" err="1" smtClean="0">
                <a:hlinkClick r:id="rId4"/>
              </a:rPr>
              <a:t>article.php</a:t>
            </a:r>
            <a:r>
              <a:rPr lang="hr-HR" u="sng" dirty="0" smtClean="0">
                <a:hlinkClick r:id="rId4"/>
              </a:rPr>
              <a:t>?</a:t>
            </a:r>
            <a:r>
              <a:rPr lang="hr-HR" u="sng" dirty="0" err="1" smtClean="0">
                <a:hlinkClick r:id="rId4"/>
              </a:rPr>
              <a:t>storyid</a:t>
            </a:r>
            <a:r>
              <a:rPr lang="hr-HR" u="sng" dirty="0" smtClean="0">
                <a:hlinkClick r:id="rId4"/>
              </a:rPr>
              <a:t>=8316</a:t>
            </a:r>
            <a:r>
              <a:rPr lang="hr-HR" dirty="0" smtClean="0"/>
              <a:t> </a:t>
            </a:r>
          </a:p>
          <a:p>
            <a:r>
              <a:rPr lang="hr-HR" dirty="0" smtClean="0"/>
              <a:t>Mužjaci koji brinu o potomstvu imaju veći mozak </a:t>
            </a:r>
            <a:r>
              <a:rPr lang="hr-HR" u="sng" dirty="0" smtClean="0">
                <a:hlinkClick r:id="rId5"/>
              </a:rPr>
              <a:t>https://geek.hr/znanost/clanak/muzjaci-koji-brinu-o-potomstvu-imaju-veci-mozak/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Animal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Best </a:t>
            </a:r>
            <a:r>
              <a:rPr lang="hr-HR" dirty="0" err="1" smtClean="0"/>
              <a:t>Mother</a:t>
            </a:r>
            <a:r>
              <a:rPr lang="hr-HR" dirty="0" smtClean="0"/>
              <a:t>? </a:t>
            </a:r>
            <a:r>
              <a:rPr lang="hr-HR" u="sng" dirty="0" smtClean="0">
                <a:hlinkClick r:id="rId6"/>
              </a:rPr>
              <a:t>https://www.smithsonianmag.com/science-nature/what-animal-is-the-best-mother-158591597/</a:t>
            </a:r>
            <a:r>
              <a:rPr lang="hr-HR" dirty="0" smtClean="0"/>
              <a:t> </a:t>
            </a:r>
          </a:p>
          <a:p>
            <a:r>
              <a:rPr lang="hr-HR" dirty="0" smtClean="0"/>
              <a:t>Best </a:t>
            </a:r>
            <a:r>
              <a:rPr lang="hr-HR" dirty="0" err="1" smtClean="0"/>
              <a:t>Moms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Animal</a:t>
            </a:r>
            <a:r>
              <a:rPr lang="hr-HR" dirty="0" smtClean="0"/>
              <a:t> </a:t>
            </a:r>
            <a:r>
              <a:rPr lang="hr-HR" dirty="0" err="1" smtClean="0"/>
              <a:t>Kingsdom</a:t>
            </a:r>
            <a:r>
              <a:rPr lang="hr-HR" dirty="0" smtClean="0"/>
              <a:t> </a:t>
            </a:r>
            <a:r>
              <a:rPr lang="hr-HR" u="sng" dirty="0" smtClean="0">
                <a:hlinkClick r:id="rId7"/>
              </a:rPr>
              <a:t>http://www.princetonmagazine.com/best-</a:t>
            </a:r>
            <a:r>
              <a:rPr lang="hr-HR" u="sng" dirty="0" err="1" smtClean="0">
                <a:hlinkClick r:id="rId7"/>
              </a:rPr>
              <a:t>moms</a:t>
            </a:r>
            <a:r>
              <a:rPr lang="hr-HR" u="sng" dirty="0" smtClean="0">
                <a:hlinkClick r:id="rId7"/>
              </a:rPr>
              <a:t>-</a:t>
            </a:r>
            <a:r>
              <a:rPr lang="hr-HR" u="sng" dirty="0" err="1" smtClean="0">
                <a:hlinkClick r:id="rId7"/>
              </a:rPr>
              <a:t>in</a:t>
            </a:r>
            <a:r>
              <a:rPr lang="hr-HR" u="sng" dirty="0" smtClean="0">
                <a:hlinkClick r:id="rId7"/>
              </a:rPr>
              <a:t>-</a:t>
            </a:r>
            <a:r>
              <a:rPr lang="hr-HR" u="sng" dirty="0" err="1" smtClean="0">
                <a:hlinkClick r:id="rId7"/>
              </a:rPr>
              <a:t>the</a:t>
            </a:r>
            <a:r>
              <a:rPr lang="hr-HR" u="sng" dirty="0" smtClean="0">
                <a:hlinkClick r:id="rId7"/>
              </a:rPr>
              <a:t>-</a:t>
            </a:r>
            <a:r>
              <a:rPr lang="hr-HR" u="sng" dirty="0" err="1" smtClean="0">
                <a:hlinkClick r:id="rId7"/>
              </a:rPr>
              <a:t>animal</a:t>
            </a:r>
            <a:r>
              <a:rPr lang="hr-HR" u="sng" dirty="0" smtClean="0">
                <a:hlinkClick r:id="rId7"/>
              </a:rPr>
              <a:t>-</a:t>
            </a:r>
            <a:r>
              <a:rPr lang="hr-HR" u="sng" dirty="0" err="1" smtClean="0">
                <a:hlinkClick r:id="rId7"/>
              </a:rPr>
              <a:t>kingdom</a:t>
            </a:r>
            <a:r>
              <a:rPr lang="hr-HR" u="sng" dirty="0" smtClean="0">
                <a:hlinkClick r:id="rId7"/>
              </a:rPr>
              <a:t>/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Mother</a:t>
            </a:r>
            <a:r>
              <a:rPr lang="hr-HR" dirty="0" smtClean="0"/>
              <a:t>'s </a:t>
            </a:r>
            <a:r>
              <a:rPr lang="hr-HR" dirty="0" err="1" smtClean="0"/>
              <a:t>Day</a:t>
            </a:r>
            <a:r>
              <a:rPr lang="hr-HR" dirty="0" smtClean="0"/>
              <a:t> </a:t>
            </a:r>
            <a:r>
              <a:rPr lang="hr-HR" dirty="0" err="1" smtClean="0"/>
              <a:t>Special</a:t>
            </a:r>
            <a:r>
              <a:rPr lang="hr-HR" dirty="0" smtClean="0"/>
              <a:t>: </a:t>
            </a:r>
            <a:r>
              <a:rPr lang="hr-HR" dirty="0" err="1" smtClean="0"/>
              <a:t>Exemplary</a:t>
            </a:r>
            <a:r>
              <a:rPr lang="hr-HR" dirty="0" smtClean="0"/>
              <a:t> </a:t>
            </a:r>
            <a:r>
              <a:rPr lang="hr-HR" dirty="0" err="1" smtClean="0"/>
              <a:t>Moms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Animal</a:t>
            </a:r>
            <a:r>
              <a:rPr lang="hr-HR" dirty="0" smtClean="0"/>
              <a:t> </a:t>
            </a:r>
            <a:r>
              <a:rPr lang="hr-HR" dirty="0" err="1" smtClean="0"/>
              <a:t>Kingdom</a:t>
            </a:r>
            <a:r>
              <a:rPr lang="hr-HR" dirty="0" smtClean="0"/>
              <a:t> </a:t>
            </a:r>
            <a:r>
              <a:rPr lang="hr-HR" u="sng" dirty="0" smtClean="0">
                <a:hlinkClick r:id="rId8"/>
              </a:rPr>
              <a:t>http://www.dnaindia.com/</a:t>
            </a:r>
            <a:r>
              <a:rPr lang="hr-HR" u="sng" dirty="0" err="1" smtClean="0">
                <a:hlinkClick r:id="rId8"/>
              </a:rPr>
              <a:t>lifestyle</a:t>
            </a:r>
            <a:r>
              <a:rPr lang="hr-HR" u="sng" dirty="0" smtClean="0">
                <a:hlinkClick r:id="rId8"/>
              </a:rPr>
              <a:t>/</a:t>
            </a:r>
            <a:r>
              <a:rPr lang="hr-HR" u="sng" dirty="0" err="1" smtClean="0">
                <a:hlinkClick r:id="rId8"/>
              </a:rPr>
              <a:t>report</a:t>
            </a:r>
            <a:r>
              <a:rPr lang="hr-HR" u="sng" dirty="0" smtClean="0">
                <a:hlinkClick r:id="rId8"/>
              </a:rPr>
              <a:t>-</a:t>
            </a:r>
            <a:r>
              <a:rPr lang="hr-HR" u="sng" dirty="0" err="1" smtClean="0">
                <a:hlinkClick r:id="rId8"/>
              </a:rPr>
              <a:t>mother</a:t>
            </a:r>
            <a:r>
              <a:rPr lang="hr-HR" u="sng" dirty="0" smtClean="0">
                <a:hlinkClick r:id="rId8"/>
              </a:rPr>
              <a:t>-s-</a:t>
            </a:r>
            <a:r>
              <a:rPr lang="hr-HR" u="sng" dirty="0" err="1" smtClean="0">
                <a:hlinkClick r:id="rId8"/>
              </a:rPr>
              <a:t>day</a:t>
            </a:r>
            <a:r>
              <a:rPr lang="hr-HR" u="sng" dirty="0" smtClean="0">
                <a:hlinkClick r:id="rId8"/>
              </a:rPr>
              <a:t>-</a:t>
            </a:r>
            <a:r>
              <a:rPr lang="hr-HR" u="sng" dirty="0" err="1" smtClean="0">
                <a:hlinkClick r:id="rId8"/>
              </a:rPr>
              <a:t>special</a:t>
            </a:r>
            <a:r>
              <a:rPr lang="hr-HR" u="sng" dirty="0" smtClean="0">
                <a:hlinkClick r:id="rId8"/>
              </a:rPr>
              <a:t>-</a:t>
            </a:r>
            <a:r>
              <a:rPr lang="hr-HR" u="sng" dirty="0" err="1" smtClean="0">
                <a:hlinkClick r:id="rId8"/>
              </a:rPr>
              <a:t>exemplary</a:t>
            </a:r>
            <a:r>
              <a:rPr lang="hr-HR" u="sng" dirty="0" smtClean="0">
                <a:hlinkClick r:id="rId8"/>
              </a:rPr>
              <a:t>-</a:t>
            </a:r>
            <a:r>
              <a:rPr lang="hr-HR" u="sng" dirty="0" err="1" smtClean="0">
                <a:hlinkClick r:id="rId8"/>
              </a:rPr>
              <a:t>moms</a:t>
            </a:r>
            <a:r>
              <a:rPr lang="hr-HR" u="sng" dirty="0" smtClean="0">
                <a:hlinkClick r:id="rId8"/>
              </a:rPr>
              <a:t>-</a:t>
            </a:r>
            <a:r>
              <a:rPr lang="hr-HR" u="sng" dirty="0" err="1" smtClean="0">
                <a:hlinkClick r:id="rId8"/>
              </a:rPr>
              <a:t>of</a:t>
            </a:r>
            <a:r>
              <a:rPr lang="hr-HR" u="sng" dirty="0" smtClean="0">
                <a:hlinkClick r:id="rId8"/>
              </a:rPr>
              <a:t>-</a:t>
            </a:r>
            <a:r>
              <a:rPr lang="hr-HR" u="sng" dirty="0" err="1" smtClean="0">
                <a:hlinkClick r:id="rId8"/>
              </a:rPr>
              <a:t>the</a:t>
            </a:r>
            <a:r>
              <a:rPr lang="hr-HR" u="sng" dirty="0" smtClean="0">
                <a:hlinkClick r:id="rId8"/>
              </a:rPr>
              <a:t>-</a:t>
            </a:r>
            <a:r>
              <a:rPr lang="hr-HR" u="sng" dirty="0" err="1" smtClean="0">
                <a:hlinkClick r:id="rId8"/>
              </a:rPr>
              <a:t>animal</a:t>
            </a:r>
            <a:r>
              <a:rPr lang="hr-HR" u="sng" dirty="0" smtClean="0">
                <a:hlinkClick r:id="rId8"/>
              </a:rPr>
              <a:t>-</a:t>
            </a:r>
            <a:r>
              <a:rPr lang="hr-HR" u="sng" dirty="0" err="1" smtClean="0">
                <a:hlinkClick r:id="rId8"/>
              </a:rPr>
              <a:t>kingdom</a:t>
            </a:r>
            <a:r>
              <a:rPr lang="hr-HR" u="sng" dirty="0" smtClean="0">
                <a:hlinkClick r:id="rId8"/>
              </a:rPr>
              <a:t>-2210224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Devoted</a:t>
            </a:r>
            <a:r>
              <a:rPr lang="hr-HR" dirty="0" smtClean="0"/>
              <a:t> </a:t>
            </a:r>
            <a:r>
              <a:rPr lang="hr-HR" dirty="0" err="1" smtClean="0"/>
              <a:t>Parents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Animal</a:t>
            </a:r>
            <a:r>
              <a:rPr lang="hr-HR" dirty="0" smtClean="0"/>
              <a:t> </a:t>
            </a:r>
            <a:r>
              <a:rPr lang="hr-HR" dirty="0" err="1" smtClean="0"/>
              <a:t>Kingdom</a:t>
            </a:r>
            <a:r>
              <a:rPr lang="hr-HR" dirty="0" smtClean="0"/>
              <a:t> </a:t>
            </a:r>
            <a:r>
              <a:rPr lang="hr-HR" u="sng" dirty="0" smtClean="0">
                <a:hlinkClick r:id="rId9"/>
              </a:rPr>
              <a:t>https://www.huffingtonpost.co.uk/-frontier/the-most-devoted-parents-_b_8627482.html</a:t>
            </a:r>
            <a:r>
              <a:rPr lang="hr-HR" dirty="0" smtClean="0"/>
              <a:t>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Datum: 15.05.2018.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328592"/>
          </a:xfrm>
        </p:spPr>
        <p:txBody>
          <a:bodyPr/>
          <a:lstStyle/>
          <a:p>
            <a:r>
              <a:rPr lang="hr-HR" sz="2800" dirty="0" smtClean="0"/>
              <a:t>Briga za potomstvo je zanimljivo područje proučavanja ponašanja životinja (</a:t>
            </a:r>
            <a:r>
              <a:rPr lang="hr-HR" sz="2800" dirty="0" err="1" smtClean="0"/>
              <a:t>tzv</a:t>
            </a:r>
            <a:r>
              <a:rPr lang="hr-HR" sz="2800" dirty="0" smtClean="0"/>
              <a:t>. </a:t>
            </a:r>
            <a:r>
              <a:rPr lang="hr-HR" sz="2800" b="1" dirty="0" smtClean="0"/>
              <a:t>etologija</a:t>
            </a:r>
            <a:r>
              <a:rPr lang="hr-HR" sz="2800" dirty="0" smtClean="0"/>
              <a:t> – znanost o istraživanju ponašanja s biološkog gledišta)</a:t>
            </a:r>
          </a:p>
          <a:p>
            <a:endParaRPr lang="hr-HR" sz="2800" dirty="0" smtClean="0"/>
          </a:p>
          <a:p>
            <a:r>
              <a:rPr lang="hr-HR" sz="2800" dirty="0" smtClean="0"/>
              <a:t> Carstvo životinja dijelimo na kralježnjake i beskralježnjake</a:t>
            </a:r>
          </a:p>
          <a:p>
            <a:endParaRPr lang="hr-HR" sz="2800" dirty="0" smtClean="0"/>
          </a:p>
          <a:p>
            <a:r>
              <a:rPr lang="hr-HR" sz="2800" dirty="0" smtClean="0"/>
              <a:t> Među kralježnjacima nalaze se sisavci, ptice i ribe, vodozemci i gmazovi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Sisavci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844824"/>
            <a:ext cx="7543800" cy="4229100"/>
          </a:xfrm>
        </p:spPr>
        <p:txBody>
          <a:bodyPr/>
          <a:lstStyle/>
          <a:p>
            <a:r>
              <a:rPr lang="hr-HR" sz="2800" dirty="0" smtClean="0"/>
              <a:t>Mužjaci 95% vrsta sisavaca ne pokazuju direktnu brigu za potomstvo</a:t>
            </a:r>
          </a:p>
          <a:p>
            <a:endParaRPr lang="hr-HR" sz="2800" dirty="0" smtClean="0"/>
          </a:p>
          <a:p>
            <a:r>
              <a:rPr lang="hr-HR" sz="2800" dirty="0" smtClean="0"/>
              <a:t> Ženke se najviše brinu za potomstvo zbog količine energije koje ulažu u trudnoću, rađanje, othranjivanje i odgoj te zbog ovisnosti mladunčeta o majčinom mlijeku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Ptice i gmazovi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988840"/>
            <a:ext cx="7543800" cy="4229100"/>
          </a:xfrm>
        </p:spPr>
        <p:txBody>
          <a:bodyPr/>
          <a:lstStyle/>
          <a:p>
            <a:r>
              <a:rPr lang="hr-HR" sz="2800" dirty="0" smtClean="0"/>
              <a:t>Ptice su jedine životinje gdje se oba roditelja brinu u potomstvu.</a:t>
            </a:r>
          </a:p>
          <a:p>
            <a:endParaRPr lang="hr-HR" sz="2800" dirty="0" smtClean="0"/>
          </a:p>
          <a:p>
            <a:r>
              <a:rPr lang="hr-HR" sz="2800" dirty="0" smtClean="0"/>
              <a:t>Za 9500 vrsta gmazova nije tipična briga o potomstvu iako su krokodili i neke vrste guštera primjeri kada se ženke brinu o mladima i nakon što se izlegu.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Ribe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b="1" dirty="0" smtClean="0"/>
              <a:t>Ribe</a:t>
            </a:r>
            <a:r>
              <a:rPr lang="hr-HR" sz="2800" dirty="0" smtClean="0"/>
              <a:t> ne pokazuju brigu za potomstvo, osim u slučaju čuvanja mjesta gdje su polegnuta jaja. </a:t>
            </a:r>
          </a:p>
          <a:p>
            <a:pPr>
              <a:buNone/>
            </a:pPr>
            <a:r>
              <a:rPr lang="hr-HR" sz="2800" dirty="0" smtClean="0"/>
              <a:t>Ipak, izuzetak je mužjak ribe </a:t>
            </a:r>
            <a:r>
              <a:rPr lang="hr-HR" sz="2800" dirty="0" err="1" smtClean="0"/>
              <a:t>koljuške</a:t>
            </a:r>
            <a:r>
              <a:rPr lang="hr-HR" sz="2800" dirty="0" smtClean="0"/>
              <a:t> koji obavlja ulogu roditelja, za razliku od ženke, a ima i veći mozak.</a:t>
            </a:r>
          </a:p>
          <a:p>
            <a:pPr>
              <a:buNone/>
            </a:pPr>
            <a:r>
              <a:rPr lang="hr-HR" sz="2800" dirty="0" smtClean="0"/>
              <a:t>Suprotno, mužjaci iste vrste koji se ne brinu za potomstvo imaju manji mozak od ženke. 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 rot="188456">
            <a:off x="1348819" y="767016"/>
            <a:ext cx="8064896" cy="347660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/>
              <a:t>PRIMJERI RODITELJSKE SKRBI </a:t>
            </a:r>
            <a:br>
              <a:rPr lang="hr-HR" sz="4400" b="1" dirty="0" smtClean="0"/>
            </a:br>
            <a:r>
              <a:rPr lang="hr-HR" sz="4400" b="1" dirty="0" smtClean="0"/>
              <a:t>U ŽIVOTINJSKOM CARSTVU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76672"/>
            <a:ext cx="7992888" cy="5616624"/>
          </a:xfrm>
        </p:spPr>
        <p:txBody>
          <a:bodyPr/>
          <a:lstStyle/>
          <a:p>
            <a:r>
              <a:rPr lang="hr-HR" dirty="0" smtClean="0"/>
              <a:t>Orangutanima treba osam godina da pripreme mladunčad za samostalan život. To je najduže vrijeme odgoja u životinjskom carstvu. Trebaju naučiti: koje je voće jestivo i kako prepoznati da je zrelo, praviti ležaj na drveću, uvježbati koordinaciju i razviti mišiće.</a:t>
            </a:r>
          </a:p>
          <a:p>
            <a:r>
              <a:rPr lang="hr-HR" dirty="0" smtClean="0"/>
              <a:t> Mladunčad uči oponašajući majku.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http://www1.pictures.zimbio.com/img/eb98/JJ/1974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933056"/>
            <a:ext cx="48245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3888432" cy="4896544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Hobotnica nosi jaja 5 godina u sebi i izlegne ih 100.000. Na sigurnom mjestu ih čisti od algi i čuva od 6 do 50 mjeseci. Ne napušta jaja ni radi potrage za hranom. Kada su male hobotnice spremne da se izlegu, majka ih napušta te iscrpljena i slaba umire u blizini </a:t>
            </a:r>
            <a:r>
              <a:rPr lang="hr-HR" dirty="0" err="1" smtClean="0"/>
              <a:t>mrijesišta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Slikovni rezultat za octopu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594" y="2060848"/>
            <a:ext cx="4713406" cy="317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2" cy="1219200"/>
          </a:xfrm>
        </p:spPr>
        <p:txBody>
          <a:bodyPr/>
          <a:lstStyle/>
          <a:p>
            <a:r>
              <a:rPr lang="hr-HR" dirty="0" smtClean="0"/>
              <a:t>Matrijarhalne životinjske vrste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556792"/>
            <a:ext cx="7659143" cy="4424908"/>
          </a:xfrm>
        </p:spPr>
        <p:txBody>
          <a:bodyPr/>
          <a:lstStyle/>
          <a:p>
            <a:r>
              <a:rPr lang="hr-HR" dirty="0" smtClean="0"/>
              <a:t>Postoji nekoliko matrijarhalnih životinjskih vrsta. „Matrijarhalno“ znači da je ženka na čelu čopora ili kolonije. Neki primjeri su pčele, hijene, lavovi, slonovi, kitovi ubojice i </a:t>
            </a:r>
            <a:r>
              <a:rPr lang="hr-HR" dirty="0" err="1" smtClean="0"/>
              <a:t>bonobo</a:t>
            </a:r>
            <a:r>
              <a:rPr lang="hr-HR" dirty="0" smtClean="0"/>
              <a:t> majmuni. 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  <p:pic>
        <p:nvPicPr>
          <p:cNvPr id="4" name="Slika 3" descr="Slikovni rezultat za be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3366602" cy="252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Slikovni rezultat za elephan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737932" cy="280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Tema9</Template>
  <TotalTime>46</TotalTime>
  <Words>554</Words>
  <Application>Microsoft Office PowerPoint</Application>
  <PresentationFormat>Prikaz na zaslonu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Tema9</vt:lpstr>
      <vt:lpstr>RODITELJSTVO  U CARSTVU ŽIVOTINJA </vt:lpstr>
      <vt:lpstr>Slajd 2</vt:lpstr>
      <vt:lpstr>Sisavci</vt:lpstr>
      <vt:lpstr>Ptice i gmazovi</vt:lpstr>
      <vt:lpstr>Ribe</vt:lpstr>
      <vt:lpstr>PRIMJERI RODITELJSKE SKRBI  U ŽIVOTINJSKOM CARSTVU </vt:lpstr>
      <vt:lpstr>Slajd 7</vt:lpstr>
      <vt:lpstr>Slajd 8</vt:lpstr>
      <vt:lpstr>Matrijarhalne životinjske vrste</vt:lpstr>
      <vt:lpstr>Slajd 10</vt:lpstr>
      <vt:lpstr>Slajd 11</vt:lpstr>
      <vt:lpstr>Beskralježnjaci i mužjaci kralježnjaka</vt:lpstr>
      <vt:lpstr>Slajd 13</vt:lpstr>
      <vt:lpstr>Slajd 14</vt:lpstr>
      <vt:lpstr>Izvori: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RODITELJSTVO  U CARSTVU ŽIVOTINJA</dc:title>
  <dc:creator>korisnik</dc:creator>
  <cp:lastModifiedBy>korisnik</cp:lastModifiedBy>
  <cp:revision>6</cp:revision>
  <dcterms:created xsi:type="dcterms:W3CDTF">2018-05-16T10:02:55Z</dcterms:created>
  <dcterms:modified xsi:type="dcterms:W3CDTF">2018-05-16T10:50:06Z</dcterms:modified>
</cp:coreProperties>
</file>